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4"/>
  </p:notesMasterIdLst>
  <p:sldIdLst>
    <p:sldId id="256" r:id="rId2"/>
    <p:sldId id="257" r:id="rId3"/>
    <p:sldId id="262" r:id="rId4"/>
    <p:sldId id="268" r:id="rId5"/>
    <p:sldId id="273" r:id="rId6"/>
    <p:sldId id="258" r:id="rId7"/>
    <p:sldId id="259" r:id="rId8"/>
    <p:sldId id="260" r:id="rId9"/>
    <p:sldId id="261" r:id="rId10"/>
    <p:sldId id="26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7" r:id="rId19"/>
    <p:sldId id="266" r:id="rId20"/>
    <p:sldId id="265" r:id="rId21"/>
    <p:sldId id="281" r:id="rId22"/>
    <p:sldId id="283" r:id="rId23"/>
    <p:sldId id="284" r:id="rId24"/>
    <p:sldId id="287" r:id="rId25"/>
    <p:sldId id="288" r:id="rId26"/>
    <p:sldId id="289" r:id="rId27"/>
    <p:sldId id="282" r:id="rId28"/>
    <p:sldId id="290" r:id="rId29"/>
    <p:sldId id="270" r:id="rId30"/>
    <p:sldId id="303" r:id="rId31"/>
    <p:sldId id="301" r:id="rId32"/>
    <p:sldId id="269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72" r:id="rId41"/>
    <p:sldId id="299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33"/>
    <a:srgbClr val="C00000"/>
    <a:srgbClr val="3366FF"/>
    <a:srgbClr val="008000"/>
    <a:srgbClr val="339933"/>
    <a:srgbClr val="0066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7" autoAdjust="0"/>
    <p:restoredTop sz="83242" autoAdjust="0"/>
  </p:normalViewPr>
  <p:slideViewPr>
    <p:cSldViewPr>
      <p:cViewPr>
        <p:scale>
          <a:sx n="84" d="100"/>
          <a:sy n="84" d="100"/>
        </p:scale>
        <p:origin x="2072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882FE-659A-42EA-910C-4C44D24EADAE}" type="datetimeFigureOut">
              <a:rPr lang="en-US" smtClean="0"/>
              <a:t>9/7/16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88489-EDAE-49E6-A8BE-9463D5272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7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3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91440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57150"/>
            <a:ext cx="8229600" cy="647700"/>
          </a:xfrm>
        </p:spPr>
        <p:txBody>
          <a:bodyPr>
            <a:norm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1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2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9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stew5/acm-talk-sep2017" TargetMode="External"/><Relationship Id="rId3" Type="http://schemas.openxmlformats.org/officeDocument/2006/relationships/hyperlink" Target="http://ace.cs.ohio.edu/~gstewart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How to Verify a Compiler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6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Gordon Stewart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Assistant Professor, EECS</a:t>
            </a:r>
          </a:p>
        </p:txBody>
      </p:sp>
    </p:spTree>
    <p:extLst>
      <p:ext uri="{BB962C8B-B14F-4D97-AF65-F5344CB8AC3E}">
        <p14:creationId xmlns:p14="http://schemas.microsoft.com/office/powerpoint/2010/main" val="16436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Abstractly, compiler </a:t>
            </a: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dirty="0" smtClean="0"/>
              <a:t> just a function that maps the syntax of source programs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dirty="0" smtClean="0"/>
              <a:t> to the syntax of target programs </a:t>
            </a:r>
            <a:r>
              <a:rPr lang="en-US" b="1" dirty="0" smtClean="0">
                <a:solidFill>
                  <a:srgbClr val="C00000"/>
                </a:solidFill>
              </a:rPr>
              <a:t>T</a:t>
            </a:r>
            <a:r>
              <a:rPr lang="en-US" dirty="0" smtClean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	</a:t>
            </a: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 : S -&gt; T</a:t>
            </a:r>
            <a:r>
              <a:rPr lang="en-US" dirty="0" smtClean="0"/>
              <a:t>, where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S = type of source programs (ASTs)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 = type of target programs (ASTs)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" name="Vertical Scroll 7"/>
          <p:cNvSpPr/>
          <p:nvPr/>
        </p:nvSpPr>
        <p:spPr>
          <a:xfrm>
            <a:off x="6553200" y="23622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6210300" y="50292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91400" y="35814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565624" y="2595890"/>
            <a:ext cx="349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88112" y="5262890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54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5867400" cy="5486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Compiler Correctness #1: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C00000"/>
                </a:solidFill>
              </a:rPr>
              <a:t>C </a:t>
            </a:r>
            <a:r>
              <a:rPr lang="en-US" dirty="0" smtClean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for every source program </a:t>
            </a:r>
            <a:r>
              <a:rPr lang="en-US" b="1" dirty="0" smtClean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(s) </a:t>
            </a:r>
            <a:r>
              <a:rPr lang="en-US" dirty="0" smtClean="0"/>
              <a:t>exhibits the same behavior as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(assuming compilation succeeds)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Program Behaviors: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Terminate with value </a:t>
            </a:r>
            <a:r>
              <a:rPr lang="en-US" b="1" dirty="0" smtClean="0"/>
              <a:t>3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Silently infinite loop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Infinite loop printing the infinite sequence </a:t>
            </a:r>
            <a:r>
              <a:rPr lang="en-US" b="1" dirty="0" smtClean="0"/>
              <a:t>3, 3, 3, 3, 3, …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Crash immediately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Crash after printing </a:t>
            </a:r>
            <a:r>
              <a:rPr lang="en-US" b="1" dirty="0" smtClean="0"/>
              <a:t>3, 3, 3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	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" name="Vertical Scroll 7"/>
          <p:cNvSpPr/>
          <p:nvPr/>
        </p:nvSpPr>
        <p:spPr>
          <a:xfrm>
            <a:off x="6553200" y="23622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6210300" y="50292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91400" y="35814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What behavior does the following program exhibit?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 Print “-1\n”, Return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15240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96795"/>
                </a:solidFill>
                <a:latin typeface="Menlo-Regular" charset="0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D206F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9D206F"/>
                </a:solidFill>
                <a:latin typeface="Menlo-Regular" charset="0"/>
              </a:rPr>
              <a:t>stdio.h</a:t>
            </a:r>
            <a:r>
              <a:rPr lang="en-US" dirty="0" smtClean="0">
                <a:solidFill>
                  <a:srgbClr val="9D206F"/>
                </a:solidFill>
                <a:latin typeface="Menlo-Regular" charset="0"/>
              </a:rPr>
              <a:t>&gt;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2D961E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00FF"/>
                </a:solidFill>
                <a:latin typeface="Menlo-Regular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dirty="0">
                <a:solidFill>
                  <a:srgbClr val="2D961E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dirty="0">
                <a:solidFill>
                  <a:srgbClr val="2D961E"/>
                </a:solidFill>
                <a:latin typeface="Menlo-Regular" charset="0"/>
              </a:rPr>
              <a:t>signed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D961E"/>
                </a:solidFill>
                <a:latin typeface="Menlo-Regular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255;</a:t>
            </a:r>
          </a:p>
          <a:p>
            <a:r>
              <a:rPr lang="ro-RO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ro-RO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ro-RO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9D206F"/>
                </a:solidFill>
                <a:latin typeface="Menlo-Regular" charset="0"/>
              </a:rPr>
              <a:t>"%d\n"</a:t>
            </a:r>
            <a:r>
              <a:rPr lang="ro-RO" dirty="0">
                <a:solidFill>
                  <a:srgbClr val="000000"/>
                </a:solidFill>
                <a:latin typeface="Menlo-Regular" charset="0"/>
              </a:rPr>
              <a:t>, x);</a:t>
            </a:r>
          </a:p>
          <a:p>
            <a:r>
              <a:rPr lang="ro-RO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ro-RO" dirty="0" err="1">
                <a:solidFill>
                  <a:srgbClr val="2D961E"/>
                </a:solidFill>
                <a:latin typeface="Menlo-Regular" charset="0"/>
              </a:rPr>
              <a:t>unsigned</a:t>
            </a:r>
            <a:r>
              <a:rPr lang="ro-RO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dirty="0" err="1">
                <a:solidFill>
                  <a:srgbClr val="2D961E"/>
                </a:solidFill>
                <a:latin typeface="Menlo-Regular" charset="0"/>
              </a:rPr>
              <a:t>char</a:t>
            </a:r>
            <a:r>
              <a:rPr lang="ro-RO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dirty="0">
                <a:solidFill>
                  <a:srgbClr val="C1651C"/>
                </a:solidFill>
                <a:latin typeface="Menlo-Regular" charset="0"/>
              </a:rPr>
              <a:t>y</a:t>
            </a:r>
            <a:r>
              <a:rPr lang="ro-RO" dirty="0">
                <a:solidFill>
                  <a:srgbClr val="000000"/>
                </a:solidFill>
                <a:latin typeface="Menlo-Regular" charset="0"/>
              </a:rPr>
              <a:t> = 255;</a:t>
            </a:r>
          </a:p>
          <a:p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s-ES_tradnl" dirty="0" err="1">
                <a:solidFill>
                  <a:srgbClr val="C200FF"/>
                </a:solidFill>
                <a:latin typeface="Menlo-Regular" charset="0"/>
              </a:rPr>
              <a:t>return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 y &gt; x;</a:t>
            </a:r>
          </a:p>
          <a:p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s-ES_tradnl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s-ES_tradnl" dirty="0" err="1">
                <a:solidFill>
                  <a:srgbClr val="2D961E"/>
                </a:solidFill>
                <a:latin typeface="Menlo-Regular" charset="0"/>
              </a:rPr>
              <a:t>int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s-ES_tradnl" dirty="0" err="1">
                <a:solidFill>
                  <a:srgbClr val="4A00FF"/>
                </a:solidFill>
                <a:latin typeface="Menlo-Regular" charset="0"/>
              </a:rPr>
              <a:t>main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s-ES_tradnl" dirty="0" err="1">
                <a:solidFill>
                  <a:srgbClr val="2D961E"/>
                </a:solidFill>
                <a:latin typeface="Menlo-Regular" charset="0"/>
              </a:rPr>
              <a:t>void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s-ES_tradnl" dirty="0" err="1">
                <a:solidFill>
                  <a:srgbClr val="C200FF"/>
                </a:solidFill>
                <a:latin typeface="Menlo-Regular" charset="0"/>
              </a:rPr>
              <a:t>return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s-ES_tradnl" dirty="0" err="1">
                <a:solidFill>
                  <a:srgbClr val="000000"/>
                </a:solidFill>
                <a:latin typeface="Menlo-Regular" charset="0"/>
              </a:rPr>
              <a:t>foo</a:t>
            </a:r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es-ES_tradnl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3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the following?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&gt; clang-700.1.81: “ Hello  World 7 7\n”</a:t>
            </a:r>
          </a:p>
          <a:p>
            <a:pPr marL="0" indent="0">
              <a:buNone/>
            </a:pPr>
            <a:r>
              <a:rPr lang="en-US" dirty="0" smtClean="0"/>
              <a:t>&gt;            </a:t>
            </a:r>
            <a:r>
              <a:rPr lang="en-US" dirty="0" err="1" smtClean="0"/>
              <a:t>gcc</a:t>
            </a:r>
            <a:r>
              <a:rPr lang="en-US" dirty="0" smtClean="0"/>
              <a:t> 4.9.2: “ World  Hello 7 7\n”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5500" y="1524000"/>
            <a:ext cx="510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6795"/>
                </a:solidFill>
                <a:latin typeface="Menlo-Regular" charset="0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D206F"/>
                </a:solidFill>
                <a:latin typeface="Menlo-Regular" charset="0"/>
              </a:rPr>
              <a:t>&lt;</a:t>
            </a:r>
            <a:r>
              <a:rPr lang="en-US" dirty="0" err="1">
                <a:solidFill>
                  <a:srgbClr val="9D206F"/>
                </a:solidFill>
                <a:latin typeface="Menlo-Regular" charset="0"/>
              </a:rPr>
              <a:t>stdio.h</a:t>
            </a:r>
            <a:r>
              <a:rPr lang="en-US" dirty="0">
                <a:solidFill>
                  <a:srgbClr val="9D206F"/>
                </a:solidFill>
                <a:latin typeface="Menlo-Regular" charset="0"/>
              </a:rPr>
              <a:t>&gt;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2D961E"/>
                </a:solidFill>
                <a:latin typeface="Menlo-Regula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00FF"/>
                </a:solidFill>
                <a:latin typeface="Menlo-Regular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2D961E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a-DK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da-DK" dirty="0" err="1">
                <a:solidFill>
                  <a:srgbClr val="2D961E"/>
                </a:solidFill>
                <a:latin typeface="Menlo-Regular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a-DK" dirty="0">
                <a:solidFill>
                  <a:srgbClr val="C1651C"/>
                </a:solidFill>
                <a:latin typeface="Menlo-Regular" charset="0"/>
              </a:rPr>
              <a:t>i</a:t>
            </a:r>
            <a:r>
              <a:rPr lang="da-DK" dirty="0">
                <a:solidFill>
                  <a:srgbClr val="000000"/>
                </a:solidFill>
                <a:latin typeface="Menlo-Regular" charset="0"/>
              </a:rPr>
              <a:t> = 0;</a:t>
            </a:r>
          </a:p>
          <a:p>
            <a:r>
              <a:rPr lang="da-DK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da-DK" dirty="0" err="1">
                <a:solidFill>
                  <a:srgbClr val="C200FF"/>
                </a:solidFill>
                <a:latin typeface="Menlo-Regular" charset="0"/>
              </a:rPr>
              <a:t>return</a:t>
            </a:r>
            <a:r>
              <a:rPr lang="da-DK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da-DK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a-DK" dirty="0">
                <a:solidFill>
                  <a:srgbClr val="9D206F"/>
                </a:solidFill>
                <a:latin typeface="Menlo-Regular" charset="0"/>
              </a:rPr>
              <a:t>"%d %d\n"</a:t>
            </a:r>
            <a:r>
              <a:rPr lang="da-DK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it-IT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it-IT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it-IT" dirty="0">
                <a:solidFill>
                  <a:srgbClr val="9D206F"/>
                </a:solidFill>
                <a:latin typeface="Menlo-Regular" charset="0"/>
              </a:rPr>
              <a:t>" Hello "</a:t>
            </a:r>
            <a:r>
              <a:rPr lang="it-IT" dirty="0">
                <a:solidFill>
                  <a:srgbClr val="000000"/>
                </a:solidFill>
                <a:latin typeface="Menlo-Regula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9D206F"/>
                </a:solidFill>
                <a:latin typeface="Menlo-Regular" charset="0"/>
              </a:rPr>
              <a:t>" World 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6324600" y="806814"/>
            <a:ext cx="2667000" cy="1219200"/>
          </a:xfrm>
          <a:prstGeom prst="borderCallout1">
            <a:avLst>
              <a:gd name="adj1" fmla="val 107275"/>
              <a:gd name="adj2" fmla="val 20332"/>
              <a:gd name="adj3" fmla="val 166598"/>
              <a:gd name="adj4" fmla="val -2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Order of evaluation of function arguments </a:t>
            </a:r>
            <a:r>
              <a:rPr lang="en-US" sz="2000" b="1" i="1" dirty="0" smtClean="0"/>
              <a:t>unspecified </a:t>
            </a:r>
            <a:r>
              <a:rPr lang="en-US" sz="2000" dirty="0" smtClean="0"/>
              <a:t>in C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648920"/>
            <a:ext cx="8839200" cy="923330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1B1D1F"/>
                </a:solidFill>
                <a:latin typeface="ArialMT" charset="0"/>
              </a:rPr>
              <a:t>The order of evaluation of the function designator, the actual arguments, and subexpressions within the actual arguments is unspecified, but there is a sequence point before the actual call.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01339" y="633974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1B1D1F"/>
                </a:solidFill>
                <a:latin typeface="ArialMT" charset="0"/>
              </a:rPr>
              <a:t>C99 §6.5.2.2p10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5867400" cy="5486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Compiler Correctness #1: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C00000"/>
                </a:solidFill>
              </a:rPr>
              <a:t>C </a:t>
            </a:r>
            <a:r>
              <a:rPr lang="en-US" dirty="0" smtClean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for every source program </a:t>
            </a:r>
            <a:r>
              <a:rPr lang="en-US" b="1" dirty="0" smtClean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(s) </a:t>
            </a:r>
            <a:r>
              <a:rPr lang="en-US" dirty="0" smtClean="0"/>
              <a:t>exhibits the same behavior as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(assuming compilation succeeds)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/>
              <a:t>	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" name="Vertical Scroll 7"/>
          <p:cNvSpPr/>
          <p:nvPr/>
        </p:nvSpPr>
        <p:spPr>
          <a:xfrm>
            <a:off x="6553200" y="23622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6210300" y="50292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91400" y="35814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0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5867400" cy="5486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Compiler Correctness #1: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C00000"/>
                </a:solidFill>
              </a:rPr>
              <a:t>C </a:t>
            </a:r>
            <a:r>
              <a:rPr lang="en-US" dirty="0" smtClean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for every source program </a:t>
            </a:r>
            <a:r>
              <a:rPr lang="en-US" b="1" dirty="0" smtClean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(s) </a:t>
            </a:r>
            <a:r>
              <a:rPr lang="en-US" dirty="0" smtClean="0"/>
              <a:t>exhibits the same behavior as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(assuming compilation succeeds)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b="1" dirty="0"/>
              <a:t>Compiler Correctness </a:t>
            </a:r>
            <a:r>
              <a:rPr lang="en-US" b="1" dirty="0" smtClean="0"/>
              <a:t>#2: </a:t>
            </a:r>
            <a:endParaRPr lang="en-US" b="1" dirty="0"/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dirty="0" smtClean="0"/>
              <a:t>Compiler</a:t>
            </a:r>
            <a:r>
              <a:rPr lang="en-US" b="1" i="1" dirty="0" smtClean="0">
                <a:solidFill>
                  <a:srgbClr val="C00000"/>
                </a:solidFill>
              </a:rPr>
              <a:t> C </a:t>
            </a:r>
            <a:r>
              <a:rPr lang="en-US" dirty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every source program </a:t>
            </a:r>
            <a:r>
              <a:rPr lang="en-US" b="1" dirty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every  behavior of the target </a:t>
            </a: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</a:t>
            </a:r>
            <a:r>
              <a:rPr lang="en-US" b="1" dirty="0">
                <a:solidFill>
                  <a:srgbClr val="C00000"/>
                </a:solidFill>
              </a:rPr>
              <a:t>) </a:t>
            </a:r>
            <a:r>
              <a:rPr lang="en-US" dirty="0" smtClean="0"/>
              <a:t>is a </a:t>
            </a:r>
            <a:r>
              <a:rPr lang="en-US" b="1" i="1" dirty="0" smtClean="0"/>
              <a:t>possible</a:t>
            </a:r>
            <a:r>
              <a:rPr lang="en-US" dirty="0" smtClean="0"/>
              <a:t> behavior of source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b="1" i="1" dirty="0" smtClean="0"/>
              <a:t>	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" name="Vertical Scroll 7"/>
          <p:cNvSpPr/>
          <p:nvPr/>
        </p:nvSpPr>
        <p:spPr>
          <a:xfrm>
            <a:off x="6553200" y="23622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9" name="Vertical Scroll 8"/>
          <p:cNvSpPr/>
          <p:nvPr/>
        </p:nvSpPr>
        <p:spPr>
          <a:xfrm>
            <a:off x="6210300" y="50292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91400" y="35814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4149" y="742950"/>
            <a:ext cx="5867400" cy="258532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8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5867400" cy="54864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b="1" dirty="0" smtClean="0"/>
              <a:t>Compiler </a:t>
            </a:r>
            <a:r>
              <a:rPr lang="en-US" b="1" dirty="0"/>
              <a:t>Correctness </a:t>
            </a:r>
            <a:r>
              <a:rPr lang="en-US" b="1" dirty="0" smtClean="0"/>
              <a:t>#2: </a:t>
            </a:r>
            <a:endParaRPr lang="en-US" b="1" dirty="0"/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dirty="0" smtClean="0"/>
              <a:t>Compiler</a:t>
            </a:r>
            <a:r>
              <a:rPr lang="en-US" b="1" i="1" dirty="0" smtClean="0">
                <a:solidFill>
                  <a:srgbClr val="C00000"/>
                </a:solidFill>
              </a:rPr>
              <a:t> C </a:t>
            </a:r>
            <a:r>
              <a:rPr lang="en-US" dirty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every source program </a:t>
            </a:r>
            <a:r>
              <a:rPr lang="en-US" b="1" dirty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every  behavior of the target </a:t>
            </a: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</a:t>
            </a:r>
            <a:r>
              <a:rPr lang="en-US" b="1" dirty="0">
                <a:solidFill>
                  <a:srgbClr val="C00000"/>
                </a:solidFill>
              </a:rPr>
              <a:t>) </a:t>
            </a:r>
            <a:r>
              <a:rPr lang="en-US" dirty="0" smtClean="0"/>
              <a:t>is a </a:t>
            </a:r>
            <a:r>
              <a:rPr lang="en-US" b="1" i="1" dirty="0" smtClean="0"/>
              <a:t>possible</a:t>
            </a:r>
            <a:r>
              <a:rPr lang="en-US" dirty="0" smtClean="0"/>
              <a:t> behavior of source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b="1" i="1" dirty="0" smtClean="0"/>
              <a:t>	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2971800" y="3701613"/>
            <a:ext cx="5593508" cy="26054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Behaviors of </a:t>
            </a:r>
            <a:r>
              <a:rPr lang="en-US" sz="2400" b="1" i="1" dirty="0" smtClean="0">
                <a:solidFill>
                  <a:srgbClr val="C00000"/>
                </a:solidFill>
              </a:rPr>
              <a:t>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953000" y="4255770"/>
            <a:ext cx="3492565" cy="1889760"/>
          </a:xfrm>
          <a:prstGeom prst="ellipse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Behaviors of </a:t>
            </a:r>
            <a:r>
              <a:rPr lang="en-US" sz="2400" b="1" i="1" dirty="0" smtClean="0">
                <a:solidFill>
                  <a:srgbClr val="C00000"/>
                </a:solidFill>
              </a:rPr>
              <a:t>C</a:t>
            </a:r>
            <a:r>
              <a:rPr lang="en-US" sz="2400" b="1" dirty="0" smtClean="0">
                <a:solidFill>
                  <a:srgbClr val="C00000"/>
                </a:solidFill>
              </a:rPr>
              <a:t>(s)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52400" y="2895600"/>
            <a:ext cx="8565308" cy="35639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i="1" dirty="0" smtClean="0"/>
          </a:p>
          <a:p>
            <a:endParaRPr lang="en-US" sz="2400" b="1" i="1" dirty="0"/>
          </a:p>
          <a:p>
            <a:r>
              <a:rPr lang="en-US" sz="2400" b="1" i="1" dirty="0" smtClean="0"/>
              <a:t>Allowed </a:t>
            </a:r>
          </a:p>
          <a:p>
            <a:r>
              <a:rPr lang="en-US" sz="2400" dirty="0" smtClean="0"/>
              <a:t>behaviors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(E.g.,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must print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“3”, then </a:t>
            </a:r>
          </a:p>
          <a:p>
            <a:r>
              <a:rPr lang="en-US" sz="2400" b="1" i="1" dirty="0" smtClean="0">
                <a:solidFill>
                  <a:schemeClr val="bg1"/>
                </a:solidFill>
              </a:rPr>
              <a:t>return 0)</a:t>
            </a:r>
            <a:endParaRPr lang="en-US" sz="2400" b="1" i="1" dirty="0">
              <a:solidFill>
                <a:schemeClr val="bg1"/>
              </a:solidFill>
            </a:endParaRPr>
          </a:p>
          <a:p>
            <a:endParaRPr lang="en-US" sz="2400" b="1" i="1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Correctness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5867400" cy="20574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b="1" dirty="0" smtClean="0"/>
              <a:t>Compiler </a:t>
            </a:r>
            <a:r>
              <a:rPr lang="en-US" b="1" dirty="0"/>
              <a:t>Correctness </a:t>
            </a:r>
            <a:r>
              <a:rPr lang="en-US" b="1" dirty="0" smtClean="0"/>
              <a:t>#2: </a:t>
            </a:r>
            <a:endParaRPr lang="en-US" b="1" dirty="0"/>
          </a:p>
          <a:p>
            <a:pPr marL="0" lvl="0" indent="0">
              <a:spcBef>
                <a:spcPts val="0"/>
              </a:spcBef>
              <a:buNone/>
              <a:defRPr/>
            </a:pPr>
            <a:r>
              <a:rPr lang="en-US" dirty="0" smtClean="0"/>
              <a:t>Compiler</a:t>
            </a:r>
            <a:r>
              <a:rPr lang="en-US" b="1" i="1" dirty="0" smtClean="0">
                <a:solidFill>
                  <a:srgbClr val="C00000"/>
                </a:solidFill>
              </a:rPr>
              <a:t> C </a:t>
            </a:r>
            <a:r>
              <a:rPr lang="en-US" dirty="0"/>
              <a:t>is correct when 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every source program </a:t>
            </a:r>
            <a:r>
              <a:rPr lang="en-US" b="1" dirty="0">
                <a:solidFill>
                  <a:srgbClr val="C00000"/>
                </a:solidFill>
              </a:rPr>
              <a:t>s : 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every  behavior of the target </a:t>
            </a:r>
            <a:r>
              <a:rPr lang="en-US" b="1" i="1" dirty="0" smtClean="0">
                <a:solidFill>
                  <a:srgbClr val="C00000"/>
                </a:solidFill>
              </a:rPr>
              <a:t>C</a:t>
            </a:r>
            <a:r>
              <a:rPr lang="en-US" b="1" dirty="0" smtClean="0">
                <a:solidFill>
                  <a:srgbClr val="C00000"/>
                </a:solidFill>
              </a:rPr>
              <a:t>(s</a:t>
            </a:r>
            <a:r>
              <a:rPr lang="en-US" b="1" dirty="0">
                <a:solidFill>
                  <a:srgbClr val="C00000"/>
                </a:solidFill>
              </a:rPr>
              <a:t>) </a:t>
            </a:r>
            <a:r>
              <a:rPr lang="en-US" dirty="0" smtClean="0"/>
              <a:t>is a </a:t>
            </a:r>
            <a:r>
              <a:rPr lang="en-US" b="1" i="1" dirty="0" smtClean="0"/>
              <a:t>possible</a:t>
            </a:r>
            <a:r>
              <a:rPr lang="en-US" dirty="0" smtClean="0"/>
              <a:t> behavior of source 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2971800" y="3701613"/>
            <a:ext cx="5593508" cy="260549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Behaviors of </a:t>
            </a:r>
            <a:r>
              <a:rPr lang="en-US" sz="2400" b="1" i="1" dirty="0" smtClean="0">
                <a:solidFill>
                  <a:srgbClr val="C00000"/>
                </a:solidFill>
              </a:rPr>
              <a:t>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4953000" y="4255770"/>
            <a:ext cx="3492565" cy="1889760"/>
          </a:xfrm>
          <a:prstGeom prst="ellipse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Behaviors of </a:t>
            </a:r>
            <a:r>
              <a:rPr lang="en-US" sz="2400" b="1" i="1" dirty="0" smtClean="0">
                <a:solidFill>
                  <a:srgbClr val="C00000"/>
                </a:solidFill>
              </a:rPr>
              <a:t>C</a:t>
            </a:r>
            <a:r>
              <a:rPr lang="en-US" sz="2400" b="1" dirty="0" smtClean="0">
                <a:solidFill>
                  <a:srgbClr val="C00000"/>
                </a:solidFill>
              </a:rPr>
              <a:t>(s)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6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PART I: Overview</a:t>
            </a:r>
          </a:p>
          <a:p>
            <a:r>
              <a:rPr lang="en-US" dirty="0" smtClean="0"/>
              <a:t>What’s a compiler? A </a:t>
            </a:r>
            <a:r>
              <a:rPr lang="en-US" b="1" i="1" dirty="0" smtClean="0"/>
              <a:t>verified </a:t>
            </a:r>
            <a:r>
              <a:rPr lang="en-US" dirty="0" smtClean="0"/>
              <a:t>compiler?</a:t>
            </a:r>
          </a:p>
          <a:p>
            <a:r>
              <a:rPr lang="en-US" dirty="0" smtClean="0"/>
              <a:t>Why verify one?</a:t>
            </a:r>
          </a:p>
          <a:p>
            <a:r>
              <a:rPr lang="en-US" dirty="0" smtClean="0"/>
              <a:t>What does it mean for a compiler to be correct?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PART II: Details</a:t>
            </a:r>
          </a:p>
          <a:p>
            <a:r>
              <a:rPr lang="en-US" dirty="0" smtClean="0"/>
              <a:t>Specification details: Assigning meanings to programs</a:t>
            </a:r>
          </a:p>
          <a:p>
            <a:r>
              <a:rPr lang="en-US" dirty="0" smtClean="0"/>
              <a:t>How do we actually </a:t>
            </a:r>
            <a:r>
              <a:rPr lang="en-US" b="1" i="1" dirty="0" smtClean="0"/>
              <a:t>prove</a:t>
            </a:r>
            <a:r>
              <a:rPr lang="en-US" dirty="0" smtClean="0"/>
              <a:t> correctness?</a:t>
            </a:r>
          </a:p>
          <a:p>
            <a:r>
              <a:rPr lang="en-US" dirty="0" smtClean="0"/>
              <a:t>Scaling Up: A brief tour of </a:t>
            </a:r>
            <a:r>
              <a:rPr lang="en-US" dirty="0" err="1" smtClean="0"/>
              <a:t>CompCert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meanings to Programs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Compiler?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Compiler:</a:t>
            </a:r>
            <a:r>
              <a:rPr lang="en-US" dirty="0" smtClean="0"/>
              <a:t> A piece of software that translates </a:t>
            </a:r>
            <a:r>
              <a:rPr lang="en-US" b="1" i="1" dirty="0" smtClean="0"/>
              <a:t>source programs </a:t>
            </a:r>
            <a:r>
              <a:rPr lang="en-US" dirty="0" smtClean="0"/>
              <a:t>(e.g., C, Java) to functionally equivalent </a:t>
            </a:r>
            <a:r>
              <a:rPr lang="en-US" b="1" i="1" dirty="0" smtClean="0"/>
              <a:t>target programs </a:t>
            </a:r>
            <a:r>
              <a:rPr lang="en-US" dirty="0" smtClean="0"/>
              <a:t>(e.g., x86, PPC, ARM).</a:t>
            </a:r>
            <a:endParaRPr lang="en-US" b="1" i="1" dirty="0"/>
          </a:p>
        </p:txBody>
      </p:sp>
      <p:sp>
        <p:nvSpPr>
          <p:cNvPr id="4" name="Vertical Scroll 3"/>
          <p:cNvSpPr/>
          <p:nvPr/>
        </p:nvSpPr>
        <p:spPr>
          <a:xfrm>
            <a:off x="914400" y="26670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5" name="Vertical Scroll 4"/>
          <p:cNvSpPr/>
          <p:nvPr/>
        </p:nvSpPr>
        <p:spPr>
          <a:xfrm>
            <a:off x="571500" y="53340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52600" y="38862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4295745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Compiler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756862"/>
            <a:ext cx="1793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Lexing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Parsing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Typechecking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IR Generation</a:t>
            </a:r>
          </a:p>
          <a:p>
            <a:endParaRPr lang="en-US" sz="2000" dirty="0" smtClean="0"/>
          </a:p>
          <a:p>
            <a:r>
              <a:rPr lang="en-US" sz="2000" dirty="0" smtClean="0"/>
              <a:t>IR Optimization</a:t>
            </a:r>
          </a:p>
          <a:p>
            <a:endParaRPr lang="en-US" sz="2000" dirty="0" smtClean="0"/>
          </a:p>
          <a:p>
            <a:r>
              <a:rPr lang="en-US" sz="2000" dirty="0" smtClean="0"/>
              <a:t>Target Code Generation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122641" y="3048000"/>
            <a:ext cx="2144559" cy="14478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22641" y="4572000"/>
            <a:ext cx="2144559" cy="16764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>
            <a:off x="6049873" y="2756862"/>
            <a:ext cx="533400" cy="378565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90058" y="4295745"/>
            <a:ext cx="1496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Compilation Phases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539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Behaviors to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7162800" cy="54864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Operational Semantics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 key tool in the programming language practitioner’s toolbox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Basic idea: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datatype to represent the </a:t>
            </a:r>
            <a:r>
              <a:rPr lang="en-US" b="1" i="1" dirty="0" smtClean="0"/>
              <a:t>syntax </a:t>
            </a:r>
            <a:r>
              <a:rPr lang="en-US" dirty="0" smtClean="0"/>
              <a:t>of programs (e.g., in C)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Define a model of the state of the system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Memory </a:t>
            </a:r>
            <a:r>
              <a:rPr lang="en-US" b="1" i="1" dirty="0" smtClean="0"/>
              <a:t>m</a:t>
            </a:r>
            <a:r>
              <a:rPr lang="en-US" dirty="0" smtClean="0"/>
              <a:t>, current command </a:t>
            </a:r>
            <a:r>
              <a:rPr lang="en-US" b="1" i="1" dirty="0" smtClean="0"/>
              <a:t>c</a:t>
            </a:r>
            <a:r>
              <a:rPr lang="en-US" i="1" dirty="0" smtClean="0"/>
              <a:t>, etc.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Define meaning (of programs in a particular language) as a transition, or step relation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457200" lvl="1" indent="0" algn="ctr">
              <a:spcBef>
                <a:spcPts val="0"/>
              </a:spcBef>
              <a:buNone/>
            </a:pPr>
            <a:r>
              <a:rPr lang="en-US" sz="3200" b="1" i="1" dirty="0" smtClean="0">
                <a:solidFill>
                  <a:srgbClr val="C00000"/>
                </a:solidFill>
              </a:rPr>
              <a:t>g </a:t>
            </a:r>
            <a:r>
              <a:rPr lang="en-US" sz="3200" b="1" dirty="0" smtClean="0"/>
              <a:t>⊢</a:t>
            </a:r>
            <a:r>
              <a:rPr lang="en-US" sz="3200" b="1" i="1" dirty="0" smtClean="0">
                <a:solidFill>
                  <a:srgbClr val="C00000"/>
                </a:solidFill>
              </a:rPr>
              <a:t> c, m </a:t>
            </a:r>
            <a:r>
              <a:rPr lang="en-US" sz="3200" b="1" i="1" dirty="0" smtClean="0"/>
              <a:t>⟹     </a:t>
            </a:r>
            <a:r>
              <a:rPr lang="en-US" sz="3200" b="1" i="1" dirty="0">
                <a:solidFill>
                  <a:srgbClr val="C00000"/>
                </a:solidFill>
              </a:rPr>
              <a:t>c</a:t>
            </a:r>
            <a:r>
              <a:rPr lang="en-US" sz="3200" b="1" i="1" dirty="0" smtClean="0">
                <a:solidFill>
                  <a:srgbClr val="C00000"/>
                </a:solidFill>
              </a:rPr>
              <a:t>’, m’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816964"/>
            <a:ext cx="1371600" cy="1143000"/>
          </a:xfrm>
          <a:prstGeom prst="rect">
            <a:avLst/>
          </a:prstGeom>
        </p:spPr>
      </p:pic>
      <p:sp>
        <p:nvSpPr>
          <p:cNvPr id="13" name="Line Callout 1 12"/>
          <p:cNvSpPr/>
          <p:nvPr/>
        </p:nvSpPr>
        <p:spPr>
          <a:xfrm>
            <a:off x="1600200" y="6186632"/>
            <a:ext cx="2362200" cy="502014"/>
          </a:xfrm>
          <a:prstGeom prst="borderCallout1">
            <a:avLst>
              <a:gd name="adj1" fmla="val -13311"/>
              <a:gd name="adj2" fmla="val 83316"/>
              <a:gd name="adj3" fmla="val -41909"/>
              <a:gd name="adj4" fmla="val 8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State before the step</a:t>
            </a:r>
            <a:endParaRPr lang="en-US" sz="2000" dirty="0" smtClean="0"/>
          </a:p>
        </p:txBody>
      </p:sp>
      <p:sp>
        <p:nvSpPr>
          <p:cNvPr id="4" name="Right Brace 3"/>
          <p:cNvSpPr/>
          <p:nvPr/>
        </p:nvSpPr>
        <p:spPr>
          <a:xfrm rot="5400000">
            <a:off x="3575627" y="5517786"/>
            <a:ext cx="228600" cy="6096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4756727" y="6172200"/>
            <a:ext cx="2362200" cy="502014"/>
          </a:xfrm>
          <a:prstGeom prst="borderCallout1">
            <a:avLst>
              <a:gd name="adj1" fmla="val -13311"/>
              <a:gd name="adj2" fmla="val 28576"/>
              <a:gd name="adj3" fmla="val -40069"/>
              <a:gd name="adj4" fmla="val 22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State directly after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5137727" y="5459875"/>
            <a:ext cx="228600" cy="68580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152400" y="5105400"/>
            <a:ext cx="2362200" cy="502014"/>
          </a:xfrm>
          <a:prstGeom prst="borderCallout1">
            <a:avLst>
              <a:gd name="adj1" fmla="val 49395"/>
              <a:gd name="adj2" fmla="val 103623"/>
              <a:gd name="adj3" fmla="val 65587"/>
              <a:gd name="adj4" fmla="val 1095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Global environment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212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 (“</a:t>
            </a:r>
            <a:r>
              <a:rPr lang="en-US" b="1" dirty="0" smtClean="0"/>
              <a:t>Imp</a:t>
            </a:r>
            <a:r>
              <a:rPr lang="en-US" dirty="0" smtClean="0"/>
              <a:t>erative Language”)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447800"/>
            <a:ext cx="7696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-Regular" charset="0"/>
              </a:rPr>
              <a:t>e ::= true | false | e1 &amp;&amp; e2 | 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3393757"/>
            <a:ext cx="6819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Menlo-Regular" charset="0"/>
              </a:rPr>
              <a:t>c</a:t>
            </a:r>
            <a:r>
              <a:rPr lang="en-US" sz="2600" dirty="0" smtClean="0">
                <a:latin typeface="Menlo-Regular" charset="0"/>
              </a:rPr>
              <a:t> ::= skip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| if e then c1 else c2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| c1; c2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| while b do c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| print e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|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6885" y="1999752"/>
            <a:ext cx="164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4926" y="5443953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</a:rPr>
              <a:t>Commands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 (“</a:t>
            </a:r>
            <a:r>
              <a:rPr lang="en-US" b="1" dirty="0" smtClean="0"/>
              <a:t>Imp</a:t>
            </a:r>
            <a:r>
              <a:rPr lang="en-US" dirty="0" smtClean="0"/>
              <a:t>erative Language”)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6324600" cy="1598359"/>
          </a:xfrm>
        </p:spPr>
        <p:txBody>
          <a:bodyPr/>
          <a:lstStyle/>
          <a:p>
            <a:r>
              <a:rPr lang="en-US" dirty="0" smtClean="0"/>
              <a:t>Semantics of commands</a:t>
            </a:r>
          </a:p>
          <a:p>
            <a:pPr lvl="1"/>
            <a:r>
              <a:rPr lang="en-US" dirty="0" smtClean="0"/>
              <a:t>States </a:t>
            </a:r>
            <a:r>
              <a:rPr lang="en-US" b="1" dirty="0"/>
              <a:t>m</a:t>
            </a:r>
            <a:r>
              <a:rPr lang="en-US" dirty="0" smtClean="0"/>
              <a:t>: sequences of printed values (e.g., [false, false, true, false, …]) </a:t>
            </a:r>
          </a:p>
        </p:txBody>
      </p:sp>
      <p:sp>
        <p:nvSpPr>
          <p:cNvPr id="4" name="Rectangle 3"/>
          <p:cNvSpPr/>
          <p:nvPr/>
        </p:nvSpPr>
        <p:spPr>
          <a:xfrm>
            <a:off x="6324600" y="647355"/>
            <a:ext cx="2743200" cy="523220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 smtClean="0">
                <a:latin typeface="Menlo" charset="0"/>
                <a:ea typeface="Menlo" charset="0"/>
                <a:cs typeface="Menlo" charset="0"/>
              </a:rPr>
              <a:t>c,m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c’,m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’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8496" y="4724400"/>
            <a:ext cx="7424503" cy="523220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print e, </a:t>
            </a:r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m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⟹ skip, m `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concat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` [v]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3500" y="3321384"/>
            <a:ext cx="7429500" cy="492443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latin typeface="Menlo-Regular" charset="0"/>
              </a:rPr>
              <a:t>⟦ </a:t>
            </a:r>
            <a:r>
              <a:rPr lang="en-US" sz="2600" dirty="0" smtClean="0">
                <a:latin typeface="Menlo-Regular" charset="0"/>
              </a:rPr>
              <a:t>e ⟧ = v</a:t>
            </a:r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 		//e evaluates to v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157" y="2932204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If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157" y="4074826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then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4600" y="6231191"/>
            <a:ext cx="2743200" cy="492443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smtClean="0">
                <a:latin typeface="Menlo" charset="0"/>
                <a:ea typeface="Menlo" charset="0"/>
                <a:cs typeface="Menlo" charset="0"/>
              </a:rPr>
              <a:t>print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 (“</a:t>
            </a:r>
            <a:r>
              <a:rPr lang="en-US" b="1" dirty="0" smtClean="0"/>
              <a:t>Imp</a:t>
            </a:r>
            <a:r>
              <a:rPr lang="en-US" dirty="0" smtClean="0"/>
              <a:t>erative Language”)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8496" y="4724400"/>
            <a:ext cx="6738703" cy="523220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if e then c1 else c2, m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⟹ c1, m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3500" y="3321384"/>
            <a:ext cx="7429500" cy="492443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>
                <a:latin typeface="Menlo-Regular" charset="0"/>
              </a:rPr>
              <a:t>⟦ </a:t>
            </a:r>
            <a:r>
              <a:rPr lang="en-US" sz="2600" dirty="0" smtClean="0">
                <a:latin typeface="Menlo-Regular" charset="0"/>
              </a:rPr>
              <a:t>e ⟧ = true</a:t>
            </a:r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 		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157" y="2932204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If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157" y="4074826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then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4600" y="6231191"/>
            <a:ext cx="2743200" cy="492443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ITE-true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 (“</a:t>
            </a:r>
            <a:r>
              <a:rPr lang="en-US" b="1" dirty="0" smtClean="0"/>
              <a:t>Imp</a:t>
            </a:r>
            <a:r>
              <a:rPr lang="en-US" dirty="0" smtClean="0"/>
              <a:t>erative Language”)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8496" y="2489491"/>
            <a:ext cx="6738703" cy="523220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c1;c2, m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⟹ c1’;c2, m’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157" y="1839917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then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2257" y="1143000"/>
            <a:ext cx="7429500" cy="492443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-Regular" charset="0"/>
              </a:rPr>
              <a:t>c1, m </a:t>
            </a:r>
            <a:r>
              <a:rPr lang="en-US" sz="26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c1’, m’		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0914" y="753820"/>
            <a:ext cx="2133600" cy="69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If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24600" y="3279266"/>
            <a:ext cx="2743200" cy="492443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sequence-1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8496" y="4724400"/>
            <a:ext cx="6738703" cy="523220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-Regular" charset="0"/>
              </a:rPr>
              <a:t>skip</a:t>
            </a:r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;c2, m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⟹ c2, m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6231191"/>
            <a:ext cx="2743200" cy="492443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sequence-2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8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 (“</a:t>
            </a:r>
            <a:r>
              <a:rPr lang="en-US" b="1" dirty="0" smtClean="0"/>
              <a:t>Imp</a:t>
            </a:r>
            <a:r>
              <a:rPr lang="en-US" dirty="0" smtClean="0"/>
              <a:t>erative Language”)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3429000"/>
            <a:ext cx="8839200" cy="954107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while e do c, m ⟹ </a:t>
            </a:r>
          </a:p>
          <a:p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if e then (c; while e do c) else skip, m</a:t>
            </a:r>
            <a:endParaRPr lang="en-US" sz="2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24600" y="6231191"/>
            <a:ext cx="2743200" cy="492443"/>
          </a:xfrm>
          <a:prstGeom prst="rect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" charset="0"/>
                <a:ea typeface="Menlo" charset="0"/>
                <a:cs typeface="Menlo" charset="0"/>
              </a:rPr>
              <a:t>while</a:t>
            </a:r>
            <a:endParaRPr lang="en-US" sz="2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38200"/>
            <a:ext cx="8839200" cy="5632311"/>
          </a:xfrm>
          <a:prstGeom prst="rect">
            <a:avLst/>
          </a:prstGeom>
          <a:ln w="0">
            <a:noFill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while true do print false, []</a:t>
            </a:r>
          </a:p>
          <a:p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if true then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print false; (while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true do print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false)</a:t>
            </a:r>
          </a:p>
          <a:p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else skip, []	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(by the rule for while)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⟹ print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false; (while true do print false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), []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		(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by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ITE-true)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skip;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(while true do print false),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[false]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		(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by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rules sequence-1 and print)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true do print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false, [false]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		(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by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rule sequence-2)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3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of expressions (directly evaluated)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371600"/>
            <a:ext cx="7696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Menlo-Regular" charset="0"/>
              </a:rPr>
              <a:t>         ⟦ . ⟧ : expressions -&gt; values</a:t>
            </a:r>
            <a:endParaRPr lang="en-US" sz="2600" dirty="0">
              <a:latin typeface="Menlo-Regular" charset="0"/>
            </a:endParaRPr>
          </a:p>
          <a:p>
            <a:endParaRPr lang="en-US" sz="2600" dirty="0" smtClean="0">
              <a:latin typeface="Menlo-Regular" charset="0"/>
            </a:endParaRPr>
          </a:p>
          <a:p>
            <a:r>
              <a:rPr lang="en-US" sz="2600" dirty="0" smtClean="0">
                <a:latin typeface="Menlo-Regular" charset="0"/>
              </a:rPr>
              <a:t>      ⟦ true ⟧ = true</a:t>
            </a:r>
          </a:p>
          <a:p>
            <a:r>
              <a:rPr lang="en-US" sz="2600" dirty="0" smtClean="0">
                <a:latin typeface="Menlo-Regular" charset="0"/>
              </a:rPr>
              <a:t>     ⟦ false </a:t>
            </a:r>
            <a:r>
              <a:rPr lang="en-US" sz="2600" dirty="0">
                <a:latin typeface="Menlo-Regular" charset="0"/>
              </a:rPr>
              <a:t>⟧ </a:t>
            </a:r>
            <a:r>
              <a:rPr lang="en-US" sz="2600" dirty="0" smtClean="0">
                <a:latin typeface="Menlo-Regular" charset="0"/>
              </a:rPr>
              <a:t>= false</a:t>
            </a:r>
          </a:p>
          <a:p>
            <a:r>
              <a:rPr lang="en-US" sz="2600" dirty="0" smtClean="0">
                <a:latin typeface="Menlo-Regular" charset="0"/>
              </a:rPr>
              <a:t>  ⟦ e1 &amp;&amp; e2 </a:t>
            </a:r>
            <a:r>
              <a:rPr lang="en-US" sz="2600" dirty="0">
                <a:latin typeface="Menlo-Regular" charset="0"/>
              </a:rPr>
              <a:t>⟧ = </a:t>
            </a:r>
          </a:p>
          <a:p>
            <a:r>
              <a:rPr lang="en-US" sz="2600" dirty="0" smtClean="0">
                <a:latin typeface="Menlo-Regular" charset="0"/>
              </a:rPr>
              <a:t>	match </a:t>
            </a:r>
            <a:r>
              <a:rPr lang="en-US" sz="2600" dirty="0">
                <a:latin typeface="Menlo-Regular" charset="0"/>
              </a:rPr>
              <a:t>⟦ e1 </a:t>
            </a:r>
            <a:r>
              <a:rPr lang="en-US" sz="2600" dirty="0" smtClean="0">
                <a:latin typeface="Menlo-Regular" charset="0"/>
              </a:rPr>
              <a:t>⟧, </a:t>
            </a:r>
            <a:r>
              <a:rPr lang="en-US" sz="2600" dirty="0">
                <a:latin typeface="Menlo-Regular" charset="0"/>
              </a:rPr>
              <a:t>⟦ </a:t>
            </a:r>
            <a:r>
              <a:rPr lang="en-US" sz="2600" dirty="0" smtClean="0">
                <a:latin typeface="Menlo-Regular" charset="0"/>
              </a:rPr>
              <a:t>e2 </a:t>
            </a:r>
            <a:r>
              <a:rPr lang="en-US" sz="2600" dirty="0">
                <a:latin typeface="Menlo-Regular" charset="0"/>
              </a:rPr>
              <a:t>⟧</a:t>
            </a:r>
            <a:r>
              <a:rPr lang="en-US" sz="2600" dirty="0" smtClean="0">
                <a:latin typeface="Menlo-Regular" charset="0"/>
              </a:rPr>
              <a:t> with   </a:t>
            </a:r>
            <a:endParaRPr lang="en-US" sz="2600" dirty="0">
              <a:latin typeface="Menlo-Regular" charset="0"/>
            </a:endParaRPr>
          </a:p>
          <a:p>
            <a:r>
              <a:rPr lang="en-US" sz="2600" dirty="0" smtClean="0">
                <a:latin typeface="Menlo-Regular" charset="0"/>
              </a:rPr>
              <a:t>      | false, false =&gt; false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  | false, true  =&gt; false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  | true,  false =&gt; false</a:t>
            </a:r>
          </a:p>
          <a:p>
            <a:r>
              <a:rPr lang="en-US" sz="2600" dirty="0">
                <a:latin typeface="Menlo-Regular" charset="0"/>
              </a:rPr>
              <a:t> </a:t>
            </a:r>
            <a:r>
              <a:rPr lang="en-US" sz="2600" dirty="0" smtClean="0">
                <a:latin typeface="Menlo-Regular" charset="0"/>
              </a:rPr>
              <a:t>     | true,  true  =&gt; true</a:t>
            </a:r>
            <a:endParaRPr lang="en-US" sz="2600" dirty="0">
              <a:latin typeface="Menlo-Regular" charset="0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7010400" y="2590800"/>
            <a:ext cx="1371600" cy="533400"/>
          </a:xfrm>
          <a:prstGeom prst="borderCallout1">
            <a:avLst>
              <a:gd name="adj1" fmla="val -14974"/>
              <a:gd name="adj2" fmla="val 46749"/>
              <a:gd name="adj3" fmla="val -146048"/>
              <a:gd name="adj4" fmla="val 53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true, false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98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</a:t>
            </a:r>
            <a:r>
              <a:rPr lang="en-US" dirty="0" smtClean="0"/>
              <a:t>Constant Propagation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4864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true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false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	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while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true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do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false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true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false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true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</a:t>
            </a:r>
            <a:r>
              <a:rPr lang="en-US" b="1" i="1" dirty="0" smtClean="0"/>
              <a:t>Verified </a:t>
            </a:r>
            <a:r>
              <a:rPr lang="en-US" dirty="0" smtClean="0"/>
              <a:t>Compiler?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Verified Compiler:</a:t>
            </a:r>
            <a:r>
              <a:rPr lang="en-US" dirty="0" smtClean="0"/>
              <a:t> A compiler accompanied by a mathematical </a:t>
            </a:r>
            <a:r>
              <a:rPr lang="en-US" b="1" i="1" dirty="0" smtClean="0"/>
              <a:t>proof of correctness</a:t>
            </a:r>
            <a:r>
              <a:rPr lang="en-US" dirty="0" smtClean="0"/>
              <a:t>, preferably checked by computer.</a:t>
            </a:r>
            <a:endParaRPr lang="en-US" b="1" i="1" dirty="0"/>
          </a:p>
        </p:txBody>
      </p:sp>
      <p:sp>
        <p:nvSpPr>
          <p:cNvPr id="4" name="Vertical Scroll 3"/>
          <p:cNvSpPr/>
          <p:nvPr/>
        </p:nvSpPr>
        <p:spPr>
          <a:xfrm>
            <a:off x="3695700" y="2667000"/>
            <a:ext cx="16764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 smtClean="0"/>
              <a:t>int</a:t>
            </a:r>
            <a:r>
              <a:rPr lang="en-US" sz="2000" dirty="0" smtClean="0"/>
              <a:t> main</a:t>
            </a:r>
          </a:p>
          <a:p>
            <a:r>
              <a:rPr lang="en-US" sz="2000" dirty="0" smtClean="0"/>
              <a:t>(void) { … }</a:t>
            </a:r>
          </a:p>
        </p:txBody>
      </p:sp>
      <p:sp>
        <p:nvSpPr>
          <p:cNvPr id="5" name="Vertical Scroll 4"/>
          <p:cNvSpPr/>
          <p:nvPr/>
        </p:nvSpPr>
        <p:spPr>
          <a:xfrm>
            <a:off x="3352800" y="5334000"/>
            <a:ext cx="2362200" cy="99060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push %</a:t>
            </a:r>
            <a:r>
              <a:rPr lang="en-US" sz="2000" dirty="0" err="1" smtClean="0"/>
              <a:t>ebp</a:t>
            </a:r>
            <a:endParaRPr lang="en-US" sz="2000" dirty="0"/>
          </a:p>
          <a:p>
            <a:r>
              <a:rPr lang="en-US" sz="2000" dirty="0" smtClean="0"/>
              <a:t>%</a:t>
            </a:r>
            <a:r>
              <a:rPr lang="en-US" sz="2000" dirty="0" err="1" smtClean="0"/>
              <a:t>eax</a:t>
            </a:r>
            <a:r>
              <a:rPr lang="en-US" sz="2000" dirty="0" smtClean="0"/>
              <a:t> &lt;- %</a:t>
            </a:r>
            <a:r>
              <a:rPr lang="en-US" sz="2000" dirty="0" err="1" smtClean="0"/>
              <a:t>ebp</a:t>
            </a:r>
            <a:r>
              <a:rPr lang="en-US" sz="2000" dirty="0" smtClean="0"/>
              <a:t> + 1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33900" y="3886200"/>
            <a:ext cx="0" cy="12954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18788" y="4171040"/>
            <a:ext cx="113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Verified </a:t>
            </a:r>
          </a:p>
          <a:p>
            <a:pPr algn="r"/>
            <a:r>
              <a:rPr lang="en-US" sz="2000" dirty="0" smtClean="0"/>
              <a:t>Compiler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900" y="2756862"/>
            <a:ext cx="17933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Lexing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Parsing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Typechecking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IR Generation</a:t>
            </a:r>
          </a:p>
          <a:p>
            <a:endParaRPr lang="en-US" sz="2000" dirty="0" smtClean="0"/>
          </a:p>
          <a:p>
            <a:r>
              <a:rPr lang="en-US" sz="2000" dirty="0" smtClean="0"/>
              <a:t>IR Optimization</a:t>
            </a:r>
          </a:p>
          <a:p>
            <a:endParaRPr lang="en-US" sz="2000" dirty="0" smtClean="0"/>
          </a:p>
          <a:p>
            <a:r>
              <a:rPr lang="en-US" sz="2000" dirty="0" smtClean="0"/>
              <a:t>Target Code Generation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903941" y="3048000"/>
            <a:ext cx="2144559" cy="14478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03941" y="4572000"/>
            <a:ext cx="2144559" cy="16764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Explosion 2 5"/>
          <p:cNvSpPr/>
          <p:nvPr/>
        </p:nvSpPr>
        <p:spPr>
          <a:xfrm>
            <a:off x="450330" y="2594096"/>
            <a:ext cx="2667000" cy="2127008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Proof!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71" y="5221348"/>
            <a:ext cx="838200" cy="127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867068" y="4191000"/>
            <a:ext cx="485732" cy="304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76400" y="4572000"/>
            <a:ext cx="0" cy="558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6605" y="5502405"/>
            <a:ext cx="1019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Proof </a:t>
            </a:r>
          </a:p>
          <a:p>
            <a:r>
              <a:rPr lang="en-US" sz="2000" dirty="0" smtClean="0"/>
              <a:t>Checker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85800" y="5334000"/>
            <a:ext cx="707491" cy="431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85800" y="6019800"/>
            <a:ext cx="707491" cy="3588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9206" y="5133945"/>
            <a:ext cx="55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YES</a:t>
            </a:r>
            <a:endParaRPr lang="en-US" sz="2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-3040234" y="6091906"/>
            <a:ext cx="55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YES</a:t>
            </a:r>
            <a:endParaRPr lang="en-US" sz="2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71656" y="6169126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6278" y="6464291"/>
            <a:ext cx="19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coq.inria.fr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</a:t>
            </a:r>
            <a:r>
              <a:rPr lang="en-US" dirty="0" smtClean="0"/>
              <a:t>Constant Propagation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4864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true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false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	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while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true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do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then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false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true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false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true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print false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2286000" y="4038600"/>
            <a:ext cx="2286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56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Propagation Algorithm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4864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     </a:t>
            </a:r>
            <a:r>
              <a:rPr lang="en-US" b="1" i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Operative Rules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C[ if true then c1 else c2 ] = C[c1]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[ if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false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then c1 else c2 ]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= C[c2]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b="1" i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Administrative (“Search”) Rules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C[ while e do c ] = while e do C[c]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 C[ c1; c2 ] = C[c1]; C[c2]</a:t>
            </a:r>
            <a:endParaRPr lang="en-US" b="1" i="1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i="1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      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[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 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 	   </a:t>
            </a: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otherwise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0" y="5181600"/>
            <a:ext cx="5562600" cy="150651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[true, false, …]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sequences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printed by </a:t>
            </a:r>
            <a:r>
              <a:rPr lang="en-US" sz="2400" b="1" i="1" dirty="0" smtClean="0">
                <a:solidFill>
                  <a:srgbClr val="C00000"/>
                </a:solidFill>
              </a:rPr>
              <a:t>c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3124201" y="5381667"/>
            <a:ext cx="2438400" cy="1106376"/>
          </a:xfrm>
          <a:prstGeom prst="ellipse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Sequences printed by </a:t>
            </a:r>
            <a:r>
              <a:rPr lang="en-US" sz="2400" b="1" i="1" smtClean="0">
                <a:solidFill>
                  <a:srgbClr val="C00000"/>
                </a:solidFill>
              </a:rPr>
              <a:t>C</a:t>
            </a:r>
            <a:r>
              <a:rPr lang="en-US" sz="2400" b="1" smtClean="0">
                <a:solidFill>
                  <a:srgbClr val="C00000"/>
                </a:solidFill>
              </a:rPr>
              <a:t>[c</a:t>
            </a:r>
            <a:r>
              <a:rPr lang="en-US" sz="2400" b="1" dirty="0" smtClean="0">
                <a:solidFill>
                  <a:srgbClr val="C00000"/>
                </a:solidFill>
              </a:rPr>
              <a:t>]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6626463" y="5181600"/>
            <a:ext cx="1133632" cy="685800"/>
          </a:xfrm>
          <a:prstGeom prst="borderCallout1">
            <a:avLst>
              <a:gd name="adj1" fmla="val 57697"/>
              <a:gd name="adj2" fmla="val -8492"/>
              <a:gd name="adj3" fmla="val 94490"/>
              <a:gd name="adj4" fmla="val -77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Want to prove …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077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486400"/>
          </a:xfrm>
        </p:spPr>
        <p:txBody>
          <a:bodyPr/>
          <a:lstStyle/>
          <a:p>
            <a:r>
              <a:rPr lang="en-US" dirty="0" smtClean="0"/>
              <a:t>Key idea: </a:t>
            </a:r>
          </a:p>
          <a:p>
            <a:pPr lvl="1"/>
            <a:r>
              <a:rPr lang="en-US" dirty="0" smtClean="0"/>
              <a:t>To prove that the behaviors of program </a:t>
            </a:r>
            <a:r>
              <a:rPr lang="en-US" b="1" i="1" dirty="0" smtClean="0">
                <a:solidFill>
                  <a:srgbClr val="C00000"/>
                </a:solidFill>
              </a:rPr>
              <a:t>t</a:t>
            </a:r>
            <a:r>
              <a:rPr lang="en-US" b="1" i="1" dirty="0" smtClean="0"/>
              <a:t> </a:t>
            </a:r>
            <a:r>
              <a:rPr lang="en-US" dirty="0" smtClean="0"/>
              <a:t>are a subset of those of program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it’s sufficient to show that any execution of </a:t>
            </a:r>
            <a:r>
              <a:rPr lang="en-US" b="1" i="1" dirty="0" smtClean="0">
                <a:solidFill>
                  <a:srgbClr val="C00000"/>
                </a:solidFill>
              </a:rPr>
              <a:t>t </a:t>
            </a:r>
            <a:r>
              <a:rPr lang="en-US" dirty="0" smtClean="0"/>
              <a:t>(starting, say, from an initial state)</a:t>
            </a:r>
          </a:p>
          <a:p>
            <a:pPr lvl="1"/>
            <a:r>
              <a:rPr lang="en-US" dirty="0" smtClean="0"/>
              <a:t>can be </a:t>
            </a:r>
            <a:r>
              <a:rPr lang="en-US" b="1" i="1" dirty="0" smtClean="0">
                <a:solidFill>
                  <a:srgbClr val="C00000"/>
                </a:solidFill>
              </a:rPr>
              <a:t>matched</a:t>
            </a:r>
            <a:r>
              <a:rPr lang="en-US" b="1" i="1" dirty="0" smtClean="0"/>
              <a:t> </a:t>
            </a:r>
            <a:r>
              <a:rPr lang="en-US" dirty="0" smtClean="0"/>
              <a:t>by an analogous execution of </a:t>
            </a:r>
            <a:r>
              <a:rPr lang="en-US" b="1" i="1" dirty="0" smtClean="0">
                <a:solidFill>
                  <a:srgbClr val="C00000"/>
                </a:solidFill>
              </a:rPr>
              <a:t>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(Technically, a “backward simulation”)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01697" y="595437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t,m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⟹ 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′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′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⟹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″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″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1697" y="435640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s,m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⟹ … ⟹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s′,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′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⟹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s″,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″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96997" y="4889807"/>
            <a:ext cx="0" cy="98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720997" y="4889807"/>
            <a:ext cx="707035" cy="98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40397" y="4878829"/>
            <a:ext cx="0" cy="98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5997" y="5091727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5076" y="5091727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1908" y="5091727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230601" y="5079385"/>
            <a:ext cx="1133632" cy="685800"/>
          </a:xfrm>
          <a:prstGeom prst="borderCallout1">
            <a:avLst>
              <a:gd name="adj1" fmla="val 51030"/>
              <a:gd name="adj2" fmla="val 108467"/>
              <a:gd name="adj3" fmla="val 41156"/>
              <a:gd name="adj4" fmla="val 143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“match” </a:t>
            </a:r>
            <a:r>
              <a:rPr lang="en-US" sz="2000" dirty="0" smtClean="0"/>
              <a:t>relation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3851" y="5903688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3851" y="4310240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∃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12888" y="4325927"/>
            <a:ext cx="135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enlo" charset="0"/>
                <a:ea typeface="Menlo" charset="0"/>
                <a:cs typeface="Menlo" charset="0"/>
              </a:rPr>
              <a:t>Source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496647" y="4587240"/>
            <a:ext cx="135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Menlo" charset="0"/>
                <a:ea typeface="Menlo" charset="0"/>
                <a:cs typeface="Menlo" charset="0"/>
              </a:rPr>
              <a:t>Source</a:t>
            </a:r>
            <a:endParaRPr lang="en-US" sz="2400" b="1" dirty="0" smtClean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12888" y="5957631"/>
            <a:ext cx="135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enlo" charset="0"/>
                <a:ea typeface="Menlo" charset="0"/>
                <a:cs typeface="Menlo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510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Example: </a:t>
            </a:r>
            <a:r>
              <a:rPr lang="en-US" dirty="0" smtClean="0"/>
              <a:t>Constant Propagation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4953000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b="1" i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Matching </a:t>
            </a:r>
            <a:r>
              <a:rPr lang="en-US" b="1" i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States</a:t>
            </a:r>
            <a:endParaRPr lang="en-US" b="1" i="1" dirty="0">
              <a:latin typeface="Chalkduster" charset="0"/>
              <a:ea typeface="Chalkduster" charset="0"/>
              <a:cs typeface="Chalkduste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i="1" dirty="0">
                <a:latin typeface="Chalkduster" charset="0"/>
                <a:ea typeface="Chalkduster" charset="0"/>
                <a:cs typeface="Chalkduster" charset="0"/>
              </a:rPr>
              <a:t>	</a:t>
            </a:r>
            <a:r>
              <a:rPr lang="en-US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c,m</a:t>
            </a:r>
            <a:r>
              <a:rPr lang="en-US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d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,m</a:t>
            </a:r>
            <a:r>
              <a:rPr lang="en-US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	 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c~d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	⋀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endParaRPr lang="en-US" baseline="-25000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baseline="-250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b="1" i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Matching Commands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if true then c1 else c2 ~ d1,    c1~d1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if false then c1 else c2 ~ d2,    c2~d2</a:t>
            </a:r>
            <a:endParaRPr lang="en-US" baseline="-25000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while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 do c</a:t>
            </a:r>
            <a:r>
              <a:rPr lang="en-US" baseline="-25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~ while e do d,    </a:t>
            </a:r>
            <a:r>
              <a:rPr lang="en-US" baseline="-25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c~d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baseline="-25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print e ~ print e,          always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16" y="685800"/>
            <a:ext cx="8229600" cy="6040099"/>
          </a:xfrm>
        </p:spPr>
        <p:txBody>
          <a:bodyPr/>
          <a:lstStyle/>
          <a:p>
            <a:r>
              <a:rPr lang="en-US" dirty="0" smtClean="0"/>
              <a:t>To go from </a:t>
            </a:r>
            <a:r>
              <a:rPr lang="en-US" b="1" dirty="0" smtClean="0"/>
              <a:t>Imp</a:t>
            </a:r>
            <a:r>
              <a:rPr lang="en-US" dirty="0" smtClean="0"/>
              <a:t> to a compiler for a real language: </a:t>
            </a:r>
          </a:p>
          <a:p>
            <a:pPr lvl="1"/>
            <a:r>
              <a:rPr lang="en-US" b="1" i="1" dirty="0" smtClean="0">
                <a:solidFill>
                  <a:srgbClr val="C00000"/>
                </a:solidFill>
              </a:rPr>
              <a:t>Scale up the semantics </a:t>
            </a:r>
          </a:p>
          <a:p>
            <a:pPr lvl="2"/>
            <a:r>
              <a:rPr lang="en-US" dirty="0" smtClean="0"/>
              <a:t>to a real source language (e.g., C) and a real target language (e.g., x86), or even multiple target languages</a:t>
            </a:r>
          </a:p>
          <a:p>
            <a:pPr lvl="1"/>
            <a:r>
              <a:rPr lang="en-US" b="1" i="1" dirty="0" smtClean="0">
                <a:solidFill>
                  <a:srgbClr val="C00000"/>
                </a:solidFill>
              </a:rPr>
              <a:t>Scale up the compiler</a:t>
            </a:r>
            <a:endParaRPr lang="en-US" dirty="0" smtClean="0"/>
          </a:p>
          <a:p>
            <a:pPr lvl="2"/>
            <a:r>
              <a:rPr lang="en-US" dirty="0" smtClean="0"/>
              <a:t>not just to translate from C -&gt; assembly, but also to optimize!</a:t>
            </a:r>
          </a:p>
          <a:p>
            <a:pPr lvl="3"/>
            <a:r>
              <a:rPr lang="en-US" dirty="0" smtClean="0"/>
              <a:t>common subexpression elimination, </a:t>
            </a:r>
            <a:r>
              <a:rPr lang="en-US" dirty="0" err="1" smtClean="0"/>
              <a:t>tailcall</a:t>
            </a:r>
            <a:r>
              <a:rPr lang="en-US" dirty="0" smtClean="0"/>
              <a:t> elimination, constant propagation, and more</a:t>
            </a:r>
          </a:p>
          <a:p>
            <a:pPr lvl="2"/>
            <a:r>
              <a:rPr lang="en-US" dirty="0" smtClean="0"/>
              <a:t>this means many compilation phases, across multiple intermediate representations</a:t>
            </a:r>
          </a:p>
          <a:p>
            <a:pPr lvl="1"/>
            <a:r>
              <a:rPr lang="en-US" b="1" i="1" dirty="0" smtClean="0">
                <a:solidFill>
                  <a:srgbClr val="C00000"/>
                </a:solidFill>
              </a:rPr>
              <a:t>Scale up the proof engineering</a:t>
            </a:r>
          </a:p>
          <a:p>
            <a:pPr lvl="2"/>
            <a:r>
              <a:rPr lang="en-US" dirty="0" smtClean="0"/>
              <a:t>to develop libraries encapsulating common functionality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33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 smtClean="0"/>
              <a:t> Phases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8" y="990600"/>
            <a:ext cx="8166100" cy="5461000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685800" y="4953000"/>
            <a:ext cx="2590800" cy="1752600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2016: Many more!</a:t>
            </a:r>
          </a:p>
        </p:txBody>
      </p:sp>
    </p:spTree>
    <p:extLst>
      <p:ext uri="{BB962C8B-B14F-4D97-AF65-F5344CB8AC3E}">
        <p14:creationId xmlns:p14="http://schemas.microsoft.com/office/powerpoint/2010/main" val="58829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 smtClean="0"/>
              <a:t> C Syntax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762000"/>
            <a:ext cx="2590800" cy="2811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6" y="3744905"/>
            <a:ext cx="2483709" cy="286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16" y="626776"/>
            <a:ext cx="2921030" cy="3228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855283"/>
            <a:ext cx="2882427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92" y="648949"/>
            <a:ext cx="3749608" cy="18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 smtClean="0"/>
              <a:t> C Statements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43100"/>
            <a:ext cx="8750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 smtClean="0"/>
              <a:t> Stats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762000"/>
            <a:ext cx="8153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Gordons-MacBook-Air:CompCert-2.7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gstewart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$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coqwc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*/*.v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spec/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defn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proof comments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   23        0        8 arm/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Archi.v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  230      493      267 arm/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Asm.v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     679        0       47 arm/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Asmgen.v</a:t>
            </a:r>
            <a:endParaRPr lang="de-DE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Menlo-Regular" charset="0"/>
              </a:rPr>
              <a:t>      221      596       69 arm/</a:t>
            </a:r>
            <a:r>
              <a:rPr lang="nl-NL" dirty="0" err="1" smtClean="0">
                <a:solidFill>
                  <a:srgbClr val="000000"/>
                </a:solidFill>
                <a:latin typeface="Menlo-Regular" charset="0"/>
              </a:rPr>
              <a:t>Asmgenproof.v</a:t>
            </a:r>
            <a:endParaRPr lang="nl-NL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nl-NL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Menlo-Regular" charset="0"/>
              </a:rPr>
              <a:t>		… </a:t>
            </a:r>
            <a:r>
              <a:rPr lang="nl-NL" dirty="0" err="1" smtClean="0">
                <a:solidFill>
                  <a:srgbClr val="000000"/>
                </a:solidFill>
                <a:latin typeface="Menlo-Regular" charset="0"/>
              </a:rPr>
              <a:t>many</a:t>
            </a:r>
            <a:r>
              <a:rPr lang="nl-NL" dirty="0" smtClean="0">
                <a:solidFill>
                  <a:srgbClr val="000000"/>
                </a:solidFill>
                <a:latin typeface="Menlo-Regular" charset="0"/>
              </a:rPr>
              <a:t> more </a:t>
            </a:r>
            <a:r>
              <a:rPr lang="nl-NL" dirty="0" err="1" smtClean="0">
                <a:solidFill>
                  <a:srgbClr val="000000"/>
                </a:solidFill>
                <a:latin typeface="Menlo-Regular" charset="0"/>
              </a:rPr>
              <a:t>lines</a:t>
            </a:r>
            <a:r>
              <a:rPr lang="nl-NL" dirty="0" smtClean="0">
                <a:solidFill>
                  <a:srgbClr val="000000"/>
                </a:solidFill>
                <a:latin typeface="Menlo-Regular" charset="0"/>
              </a:rPr>
              <a:t> … </a:t>
            </a: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	57      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74  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27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CombineOpproof.v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171      251       24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ConstpropOpproof.v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136      163       62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/Conventions1.v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195        8       17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Machregs.v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103       45        1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NeedOp.v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592      299      145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Op.v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251      639       35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SelectOpproof.v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41       55       29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Stacklayout.v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130       28        1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ValueAOp.v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14        0        4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powerpc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extractionMachdep.v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Menlo-Regular" charset="0"/>
              </a:rPr>
              <a:t>    53017    51600    10994 </a:t>
            </a:r>
            <a:r>
              <a:rPr lang="nl-NL" dirty="0" err="1">
                <a:solidFill>
                  <a:srgbClr val="000000"/>
                </a:solidFill>
                <a:latin typeface="Menlo-Regular" charset="0"/>
              </a:rPr>
              <a:t>total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3400" y="5943600"/>
            <a:ext cx="4419600" cy="38100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512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/>
              <a:t> (http://</a:t>
            </a:r>
            <a:r>
              <a:rPr lang="en-US" dirty="0" err="1" smtClean="0"/>
              <a:t>compcert.inria.fr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3040234" y="6091906"/>
            <a:ext cx="55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YES</a:t>
            </a:r>
            <a:endParaRPr lang="en-US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144000" cy="19031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43304"/>
            <a:ext cx="8763000" cy="3984716"/>
          </a:xfrm>
        </p:spPr>
        <p:txBody>
          <a:bodyPr/>
          <a:lstStyle/>
          <a:p>
            <a:r>
              <a:rPr lang="en-US" dirty="0" smtClean="0"/>
              <a:t>A verified optimizing compiler for C</a:t>
            </a:r>
          </a:p>
          <a:p>
            <a:r>
              <a:rPr lang="en-US" dirty="0" smtClean="0"/>
              <a:t>Targeting x86, PPC, and ARM assembly</a:t>
            </a:r>
          </a:p>
          <a:p>
            <a:r>
              <a:rPr lang="en-US" dirty="0" smtClean="0"/>
              <a:t>Developed by Xavier Leroy, Sandrine </a:t>
            </a:r>
            <a:r>
              <a:rPr lang="en-US" dirty="0" err="1" smtClean="0"/>
              <a:t>Blazy</a:t>
            </a:r>
            <a:r>
              <a:rPr lang="en-US" dirty="0" smtClean="0"/>
              <a:t> and colleagues at INRIA c. 2006 – present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005908"/>
            <a:ext cx="1231900" cy="149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005908"/>
            <a:ext cx="1282136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/>
          <a:lstStyle/>
          <a:p>
            <a:r>
              <a:rPr lang="en-US" dirty="0" smtClean="0"/>
              <a:t>Extending the specifications/proofs of </a:t>
            </a:r>
            <a:r>
              <a:rPr lang="en-US" dirty="0" err="1" smtClean="0"/>
              <a:t>CompCert</a:t>
            </a:r>
            <a:r>
              <a:rPr lang="en-US" dirty="0" smtClean="0"/>
              <a:t>-scale compilers to support </a:t>
            </a:r>
            <a:r>
              <a:rPr lang="en-US" b="1" i="1" dirty="0" smtClean="0">
                <a:solidFill>
                  <a:srgbClr val="C00000"/>
                </a:solidFill>
              </a:rPr>
              <a:t>concurrency</a:t>
            </a:r>
            <a:r>
              <a:rPr lang="en-US" dirty="0" smtClean="0"/>
              <a:t>, </a:t>
            </a:r>
            <a:r>
              <a:rPr lang="en-US" b="1" i="1" dirty="0" smtClean="0">
                <a:solidFill>
                  <a:srgbClr val="C00000"/>
                </a:solidFill>
              </a:rPr>
              <a:t>separate compilation</a:t>
            </a:r>
            <a:r>
              <a:rPr lang="en-US" dirty="0" smtClean="0"/>
              <a:t>: </a:t>
            </a:r>
            <a:r>
              <a:rPr lang="en-US" sz="2400" dirty="0" smtClean="0"/>
              <a:t>[</a:t>
            </a:r>
            <a:r>
              <a:rPr lang="en-US" sz="2400" dirty="0" err="1" smtClean="0"/>
              <a:t>Beringer</a:t>
            </a:r>
            <a:r>
              <a:rPr lang="en-US" sz="2400" dirty="0" smtClean="0"/>
              <a:t> et al., ESOP’14], [Stewart et al., POPL’15], [Kang et al., POPL’16]</a:t>
            </a:r>
            <a:endParaRPr lang="en-US" dirty="0"/>
          </a:p>
          <a:p>
            <a:r>
              <a:rPr lang="en-US" dirty="0" smtClean="0"/>
              <a:t>Formal verification of compilers for new languages or classes of languages: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581400"/>
            <a:ext cx="1600200" cy="1916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31" y="3124200"/>
            <a:ext cx="2160337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/>
          <a:lstStyle/>
          <a:p>
            <a:r>
              <a:rPr lang="en-US" dirty="0" smtClean="0"/>
              <a:t>Even talks can be mechanized!</a:t>
            </a:r>
          </a:p>
          <a:p>
            <a:pPr lvl="1"/>
            <a:r>
              <a:rPr lang="en-US" dirty="0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github.com/gstew5/acm-talk-sep2017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My website: </a:t>
            </a:r>
            <a:r>
              <a:rPr lang="en-US" dirty="0">
                <a:hlinkClick r:id="rId3"/>
              </a:rPr>
              <a:t>http://ace.cs.ohio.edu/~gstewart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Office: Stocker 355</a:t>
            </a:r>
          </a:p>
          <a:p>
            <a:r>
              <a:rPr lang="en-US" dirty="0" smtClean="0"/>
              <a:t>OH: M/</a:t>
            </a:r>
            <a:r>
              <a:rPr lang="en-US" dirty="0" err="1" smtClean="0"/>
              <a:t>Th</a:t>
            </a:r>
            <a:r>
              <a:rPr lang="en-US" dirty="0" smtClean="0"/>
              <a:t> 11am-12pm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 smtClean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703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134754" y="838200"/>
            <a:ext cx="3704446" cy="2101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Need to verify conditions like…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If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	d1, m ⟹ d1′, m′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and (by IH)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	c1, m ⟹ … ⟹ c1′, m′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 smtClean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then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	if true then c1 else c2, m ⟹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… ⟹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aseline="-25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aseline="-25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c1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′,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m′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2436167"/>
            <a:ext cx="272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d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,m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⟹ d′,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8382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,m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⟹…⟹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′,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baseline="-25000" dirty="0" err="1" smtClean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′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57900" y="1371600"/>
            <a:ext cx="0" cy="98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581901" y="1333022"/>
            <a:ext cx="419099" cy="102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76900" y="1573520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5979" y="1573520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latin typeface="Chalkduster" charset="0"/>
                <a:ea typeface="Chalkduster" charset="0"/>
                <a:cs typeface="Chalkduster" charset="0"/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4754" y="2385481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4754" y="792033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∃</a:t>
            </a:r>
          </a:p>
        </p:txBody>
      </p:sp>
    </p:spTree>
    <p:extLst>
      <p:ext uri="{BB962C8B-B14F-4D97-AF65-F5344CB8AC3E}">
        <p14:creationId xmlns:p14="http://schemas.microsoft.com/office/powerpoint/2010/main" val="10778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CompCert</a:t>
            </a:r>
            <a:r>
              <a:rPr lang="en-US" dirty="0"/>
              <a:t> (http://</a:t>
            </a:r>
            <a:r>
              <a:rPr lang="en-US" dirty="0" err="1" smtClean="0"/>
              <a:t>compcert.inria.fr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3040234" y="6091906"/>
            <a:ext cx="55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YES</a:t>
            </a:r>
            <a:endParaRPr lang="en-US" sz="20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4634"/>
          <a:stretch/>
        </p:blipFill>
        <p:spPr>
          <a:xfrm>
            <a:off x="914400" y="1910510"/>
            <a:ext cx="7620000" cy="49237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65142"/>
            <a:ext cx="8534400" cy="3984716"/>
          </a:xfrm>
        </p:spPr>
        <p:txBody>
          <a:bodyPr/>
          <a:lstStyle/>
          <a:p>
            <a:r>
              <a:rPr lang="en-US" dirty="0" smtClean="0"/>
              <a:t>A verified </a:t>
            </a:r>
            <a:r>
              <a:rPr lang="en-US" b="1" i="1" dirty="0" smtClean="0"/>
              <a:t>optimizing</a:t>
            </a:r>
            <a:r>
              <a:rPr lang="en-US" dirty="0" smtClean="0"/>
              <a:t> compiler for C</a:t>
            </a:r>
          </a:p>
          <a:p>
            <a:r>
              <a:rPr lang="en-US" dirty="0" smtClean="0"/>
              <a:t>Performance: ~</a:t>
            </a:r>
            <a:r>
              <a:rPr lang="en-US" dirty="0" err="1" smtClean="0"/>
              <a:t>gcc</a:t>
            </a:r>
            <a:r>
              <a:rPr lang="en-US" dirty="0" smtClean="0"/>
              <a:t> –O1</a:t>
            </a:r>
          </a:p>
        </p:txBody>
      </p:sp>
    </p:spTree>
    <p:extLst>
      <p:ext uri="{BB962C8B-B14F-4D97-AF65-F5344CB8AC3E}">
        <p14:creationId xmlns:p14="http://schemas.microsoft.com/office/powerpoint/2010/main" val="18591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Verify 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Compilers are everywhere!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1384300" cy="1651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31" y="4192267"/>
            <a:ext cx="1739900" cy="1549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82994"/>
            <a:ext cx="3365500" cy="901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2784353"/>
            <a:ext cx="1638300" cy="14079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3335338"/>
            <a:ext cx="4000500" cy="4000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91410"/>
            <a:ext cx="1892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Verify One?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08176" y="1524000"/>
            <a:ext cx="4267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Linux</a:t>
            </a:r>
          </a:p>
          <a:p>
            <a:pPr lvl="1"/>
            <a:r>
              <a:rPr lang="en-US" dirty="0" smtClean="0"/>
              <a:t>C = 2,558,100 lines</a:t>
            </a:r>
          </a:p>
          <a:p>
            <a:pPr lvl="1"/>
            <a:r>
              <a:rPr lang="en-US" dirty="0" smtClean="0"/>
              <a:t>Assembly = 12,164 lines</a:t>
            </a:r>
          </a:p>
          <a:p>
            <a:pPr lvl="1"/>
            <a:r>
              <a:rPr lang="en-US" dirty="0" smtClean="0"/>
              <a:t>Almost 99.5% C!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1 / (14*14) * 100 = ~0.5%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43180"/>
              </p:ext>
            </p:extLst>
          </p:nvPr>
        </p:nvGraphicFramePr>
        <p:xfrm>
          <a:off x="4575376" y="628650"/>
          <a:ext cx="4454324" cy="6110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  <a:gridCol w="318166"/>
              </a:tblGrid>
              <a:tr h="436489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436489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305" marR="78305" marT="39152" marB="39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7" y="3653593"/>
            <a:ext cx="1314450" cy="1557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7767" y="6408264"/>
            <a:ext cx="2037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Credit: Dave August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/>
          <a:stretch/>
        </p:blipFill>
        <p:spPr>
          <a:xfrm>
            <a:off x="1143000" y="834407"/>
            <a:ext cx="7239000" cy="5174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Verify 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Compilers have bugs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2129" y="632547"/>
            <a:ext cx="285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~1,000,000 test programs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159" y="6210379"/>
            <a:ext cx="4313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dirty="0" err="1" smtClean="0"/>
              <a:t>Yang,Chen,Eide,Regehr</a:t>
            </a:r>
            <a:r>
              <a:rPr lang="en-US" sz="2400" dirty="0" smtClean="0"/>
              <a:t>, PLDI’11]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4803973" y="11234093"/>
            <a:ext cx="4313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dirty="0" err="1" smtClean="0"/>
              <a:t>Yang,Chen,Eide,Regehr</a:t>
            </a:r>
            <a:r>
              <a:rPr lang="en-US" sz="2400" dirty="0" smtClean="0"/>
              <a:t>, PLDI’11]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159" y="5806658"/>
            <a:ext cx="619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Finding and Understanding Bugs in C Compilers</a:t>
            </a:r>
          </a:p>
        </p:txBody>
      </p:sp>
    </p:spTree>
    <p:extLst>
      <p:ext uri="{BB962C8B-B14F-4D97-AF65-F5344CB8AC3E}">
        <p14:creationId xmlns:p14="http://schemas.microsoft.com/office/powerpoint/2010/main" val="2254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Verify 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Compilers have bugs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0" y="3124200"/>
            <a:ext cx="8439240" cy="308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0" y="1524000"/>
            <a:ext cx="8439240" cy="113804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7200" y="3429000"/>
            <a:ext cx="8229600" cy="1066800"/>
            <a:chOff x="457200" y="3429000"/>
            <a:chExt cx="8229600" cy="1066800"/>
          </a:xfrm>
          <a:solidFill>
            <a:srgbClr val="FFC000">
              <a:alpha val="37000"/>
            </a:srgbClr>
          </a:solidFill>
        </p:grpSpPr>
        <p:sp>
          <p:nvSpPr>
            <p:cNvPr id="8" name="Rectangle 7"/>
            <p:cNvSpPr/>
            <p:nvPr/>
          </p:nvSpPr>
          <p:spPr>
            <a:xfrm>
              <a:off x="457200" y="3810000"/>
              <a:ext cx="7315200" cy="685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53200" y="3429000"/>
              <a:ext cx="2133600" cy="37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73649" y="3812480"/>
              <a:ext cx="913151" cy="6808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895600" y="1524000"/>
            <a:ext cx="2133600" cy="569020"/>
          </a:xfrm>
          <a:prstGeom prst="rect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106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-intro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0DAD2"/>
      </a:lt2>
      <a:accent1>
        <a:srgbClr val="4F81BD"/>
      </a:accent1>
      <a:accent2>
        <a:srgbClr val="C00000"/>
      </a:accent2>
      <a:accent3>
        <a:srgbClr val="4E8542"/>
      </a:accent3>
      <a:accent4>
        <a:srgbClr val="48365A"/>
      </a:accent4>
      <a:accent5>
        <a:srgbClr val="B45F06"/>
      </a:accent5>
      <a:accent6>
        <a:srgbClr val="0E3145"/>
      </a:accent6>
      <a:hlink>
        <a:srgbClr val="14425D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01-intro</Template>
  <TotalTime>4947</TotalTime>
  <Words>1666</Words>
  <Application>Microsoft Macintosh PowerPoint</Application>
  <PresentationFormat>On-screen Show (4:3)</PresentationFormat>
  <Paragraphs>453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Andale Mono</vt:lpstr>
      <vt:lpstr>ArialMT</vt:lpstr>
      <vt:lpstr>Calibri</vt:lpstr>
      <vt:lpstr>Chalkduster</vt:lpstr>
      <vt:lpstr>Menlo</vt:lpstr>
      <vt:lpstr>Menlo-Regular</vt:lpstr>
      <vt:lpstr>Arial</vt:lpstr>
      <vt:lpstr>01-intro</vt:lpstr>
      <vt:lpstr>How to Verify a Compiler</vt:lpstr>
      <vt:lpstr>What’s a Compiler?</vt:lpstr>
      <vt:lpstr>What’s a Verified Compiler?</vt:lpstr>
      <vt:lpstr>CompCert (http://compcert.inria.fr)</vt:lpstr>
      <vt:lpstr>CompCert (http://compcert.inria.fr)</vt:lpstr>
      <vt:lpstr>Why Verify One?</vt:lpstr>
      <vt:lpstr>Why Verify One?</vt:lpstr>
      <vt:lpstr>Why Verify One?</vt:lpstr>
      <vt:lpstr>Why Verify One?</vt:lpstr>
      <vt:lpstr>Compiler Correctness</vt:lpstr>
      <vt:lpstr>Compiler Correctness</vt:lpstr>
      <vt:lpstr>Example Behaviors</vt:lpstr>
      <vt:lpstr>Example Behaviors</vt:lpstr>
      <vt:lpstr>Compiler Correctness Take 2</vt:lpstr>
      <vt:lpstr>Compiler Correctness Take 2</vt:lpstr>
      <vt:lpstr>Compiler Correctness Take 2</vt:lpstr>
      <vt:lpstr>Compiler Correctness Take 2</vt:lpstr>
      <vt:lpstr>Recap</vt:lpstr>
      <vt:lpstr>Assigning meanings to Programs</vt:lpstr>
      <vt:lpstr>Assigning Behaviors to Programs</vt:lpstr>
      <vt:lpstr>Example: Imp (“Imperative Language”)</vt:lpstr>
      <vt:lpstr>Example: Imp (“Imperative Language”)</vt:lpstr>
      <vt:lpstr>Example: Imp (“Imperative Language”)</vt:lpstr>
      <vt:lpstr>Example: Imp (“Imperative Language”)</vt:lpstr>
      <vt:lpstr>Example: Imp (“Imperative Language”)</vt:lpstr>
      <vt:lpstr>Example</vt:lpstr>
      <vt:lpstr>Expression Evaluation</vt:lpstr>
      <vt:lpstr>Proof</vt:lpstr>
      <vt:lpstr>Example: Constant Propagation</vt:lpstr>
      <vt:lpstr>Example: Constant Propagation</vt:lpstr>
      <vt:lpstr>Constant Propagation Algorithm</vt:lpstr>
      <vt:lpstr>Simulation</vt:lpstr>
      <vt:lpstr>Example: Constant Propagation</vt:lpstr>
      <vt:lpstr>Scaling Up</vt:lpstr>
      <vt:lpstr>Scaling Up</vt:lpstr>
      <vt:lpstr>CompCert Phases</vt:lpstr>
      <vt:lpstr>CompCert C Syntax</vt:lpstr>
      <vt:lpstr>CompCert C Statements</vt:lpstr>
      <vt:lpstr>CompCert Stats</vt:lpstr>
      <vt:lpstr>Research Directions</vt:lpstr>
      <vt:lpstr>More Information</vt:lpstr>
      <vt:lpstr>Need to verify conditions like…</vt:lpstr>
    </vt:vector>
  </TitlesOfParts>
  <Company>Microsoft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XKCD</dc:title>
  <dc:creator>dpw</dc:creator>
  <cp:lastModifiedBy>Stewart, James</cp:lastModifiedBy>
  <cp:revision>470</cp:revision>
  <dcterms:created xsi:type="dcterms:W3CDTF">2012-02-21T18:16:40Z</dcterms:created>
  <dcterms:modified xsi:type="dcterms:W3CDTF">2016-09-07T23:17:09Z</dcterms:modified>
</cp:coreProperties>
</file>